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9601200" cx="7315200"/>
  <p:notesSz cx="6858000" cy="9144000"/>
  <p:embeddedFontLst>
    <p:embeddedFont>
      <p:font typeface="Halant"/>
      <p:regular r:id="rId12"/>
      <p:bold r:id="rId13"/>
    </p:embeddedFont>
    <p:embeddedFont>
      <p:font typeface="Inter SemiBold"/>
      <p:regular r:id="rId14"/>
      <p:bold r:id="rId15"/>
      <p:italic r:id="rId16"/>
      <p:boldItalic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
      <p:font typeface="Plus Jakarta Sans Medium"/>
      <p:regular r:id="rId26"/>
      <p:bold r:id="rId27"/>
      <p:italic r:id="rId28"/>
      <p:boldItalic r:id="rId29"/>
    </p:embeddedFont>
    <p:embeddedFont>
      <p:font typeface="Inter Medium"/>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19B6C38-4D61-4E8C-8AD0-6F85CD59BC05}">
  <a:tblStyle styleId="{D19B6C38-4D61-4E8C-8AD0-6F85CD59BC05}"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87A0D62-F68C-49FC-8F14-6D38C1A6EE8A}"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regular.fntdata"/><Relationship Id="rId25" Type="http://schemas.openxmlformats.org/officeDocument/2006/relationships/font" Target="fonts/PlusJakartaSans-boldItalic.fntdata"/><Relationship Id="rId28" Type="http://schemas.openxmlformats.org/officeDocument/2006/relationships/font" Target="fonts/PlusJakartaSansMedium-italic.fntdata"/><Relationship Id="rId27"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InterMedium-bold.fntdata"/><Relationship Id="rId30" Type="http://schemas.openxmlformats.org/officeDocument/2006/relationships/font" Target="fonts/InterMedium-regular.fntdata"/><Relationship Id="rId11" Type="http://schemas.openxmlformats.org/officeDocument/2006/relationships/slide" Target="slides/slide4.xml"/><Relationship Id="rId33" Type="http://schemas.openxmlformats.org/officeDocument/2006/relationships/font" Target="fonts/InterMedium-boldItalic.fntdata"/><Relationship Id="rId10" Type="http://schemas.openxmlformats.org/officeDocument/2006/relationships/slide" Target="slides/slide3.xml"/><Relationship Id="rId32" Type="http://schemas.openxmlformats.org/officeDocument/2006/relationships/font" Target="fonts/InterMedium-italic.fntdata"/><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SemiBold-bold.fntdata"/><Relationship Id="rId14" Type="http://schemas.openxmlformats.org/officeDocument/2006/relationships/font" Target="fonts/InterSemiBold-regular.fntdata"/><Relationship Id="rId17" Type="http://schemas.openxmlformats.org/officeDocument/2006/relationships/font" Target="fonts/InterSemiBold-boldItalic.fntdata"/><Relationship Id="rId16" Type="http://schemas.openxmlformats.org/officeDocument/2006/relationships/font" Target="fonts/InterSemiBold-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ecf8b2450f_0_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ecf8b2450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1eff5933fc_0_6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1eff5933fc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1d0fe72ade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1d0fe72ad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1d6f3765c2_0_6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1d6f3765c2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jp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3.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graphicFrame>
        <p:nvGraphicFramePr>
          <p:cNvPr id="99" name="Google Shape;99;p25"/>
          <p:cNvGraphicFramePr/>
          <p:nvPr/>
        </p:nvGraphicFramePr>
        <p:xfrm>
          <a:off x="441450" y="1118188"/>
          <a:ext cx="3000000" cy="3000000"/>
        </p:xfrm>
        <a:graphic>
          <a:graphicData uri="http://schemas.openxmlformats.org/drawingml/2006/table">
            <a:tbl>
              <a:tblPr>
                <a:noFill/>
                <a:tableStyleId>{D19B6C38-4D61-4E8C-8AD0-6F85CD59BC05}</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ctr">
                        <a:spcBef>
                          <a:spcPts val="0"/>
                        </a:spcBef>
                        <a:spcAft>
                          <a:spcPts val="0"/>
                        </a:spcAft>
                        <a:buClr>
                          <a:schemeClr val="dk1"/>
                        </a:buClr>
                        <a:buSzPts val="1100"/>
                        <a:buFont typeface="Arial"/>
                        <a:buNone/>
                      </a:pPr>
                      <a:r>
                        <a:rPr b="1" lang="en" u="sng">
                          <a:solidFill>
                            <a:schemeClr val="dk1"/>
                          </a:solidFill>
                          <a:latin typeface="Inter"/>
                          <a:ea typeface="Inter"/>
                          <a:cs typeface="Inter"/>
                          <a:sym typeface="Inter"/>
                        </a:rPr>
                        <a:t>Cortés and the Triple Alliance/Mexica</a:t>
                      </a:r>
                      <a:endParaRPr b="1"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People and Places to Know: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Triple Alliance/Mexica?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a </a:t>
                      </a:r>
                      <a:r>
                        <a:rPr i="1" lang="en" sz="1200">
                          <a:solidFill>
                            <a:schemeClr val="dk1"/>
                          </a:solidFill>
                          <a:latin typeface="Inter"/>
                          <a:ea typeface="Inter"/>
                          <a:cs typeface="Inter"/>
                          <a:sym typeface="Inter"/>
                        </a:rPr>
                        <a:t>tlatoani</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Moctezuma?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Tlaxcala?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Tenochtitlan?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On the map:</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Tenochtitlan</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Draw the route of Cortés and the conquistadors</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Color the boundaries of the Triple Alliance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the area controlled by the Tlaxcalans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100" name="Google Shape;100;p25"/>
          <p:cNvPicPr preferRelativeResize="0"/>
          <p:nvPr/>
        </p:nvPicPr>
        <p:blipFill rotWithShape="1">
          <a:blip r:embed="rId3">
            <a:alphaModFix/>
          </a:blip>
          <a:srcRect b="0" l="0" r="59947" t="0"/>
          <a:stretch/>
        </p:blipFill>
        <p:spPr>
          <a:xfrm rot="5400000">
            <a:off x="2089663" y="5146651"/>
            <a:ext cx="3135874" cy="4404051"/>
          </a:xfrm>
          <a:prstGeom prst="rect">
            <a:avLst/>
          </a:prstGeom>
          <a:noFill/>
          <a:ln>
            <a:noFill/>
          </a:ln>
        </p:spPr>
      </p:pic>
      <p:sp>
        <p:nvSpPr>
          <p:cNvPr id="101" name="Google Shape;101;p25"/>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102" name="Google Shape;102;p2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The Aztecs</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03" name="Google Shape;103;p25"/>
          <p:cNvPicPr preferRelativeResize="0"/>
          <p:nvPr/>
        </p:nvPicPr>
        <p:blipFill>
          <a:blip r:embed="rId4">
            <a:alphaModFix/>
          </a:blip>
          <a:stretch>
            <a:fillRect/>
          </a:stretch>
        </p:blipFill>
        <p:spPr>
          <a:xfrm>
            <a:off x="203550" y="220497"/>
            <a:ext cx="1008511" cy="418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7" name="Shape 107"/>
        <p:cNvGrpSpPr/>
        <p:nvPr/>
      </p:nvGrpSpPr>
      <p:grpSpPr>
        <a:xfrm>
          <a:off x="0" y="0"/>
          <a:ext cx="0" cy="0"/>
          <a:chOff x="0" y="0"/>
          <a:chExt cx="0" cy="0"/>
        </a:xfrm>
      </p:grpSpPr>
      <p:pic>
        <p:nvPicPr>
          <p:cNvPr id="108" name="Google Shape;108;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9" name="Google Shape;109;p26"/>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a:latin typeface="Halant"/>
                <a:ea typeface="Halant"/>
                <a:cs typeface="Halant"/>
                <a:sym typeface="Halant"/>
              </a:rPr>
              <a:t>Causation</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The Aztecs</a:t>
            </a:r>
            <a:endParaRPr sz="1900">
              <a:latin typeface="Inter Medium"/>
              <a:ea typeface="Inter Medium"/>
              <a:cs typeface="Inter Medium"/>
              <a:sym typeface="Inter Medium"/>
            </a:endParaRPr>
          </a:p>
        </p:txBody>
      </p:sp>
      <p:pic>
        <p:nvPicPr>
          <p:cNvPr id="110" name="Google Shape;110;p26"/>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11" name="Google Shape;111;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2" name="Google Shape;112;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13" name="Google Shape;113;p26"/>
          <p:cNvSpPr txBox="1"/>
          <p:nvPr/>
        </p:nvSpPr>
        <p:spPr>
          <a:xfrm>
            <a:off x="601318" y="869949"/>
            <a:ext cx="6285300" cy="10827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After viewing each source, answer the questions in each column. For Column 1, determine what topics were addressed </a:t>
            </a:r>
            <a:r>
              <a:rPr lang="en" sz="1200">
                <a:solidFill>
                  <a:srgbClr val="231F20"/>
                </a:solidFill>
                <a:latin typeface="Halant"/>
                <a:ea typeface="Halant"/>
                <a:cs typeface="Halant"/>
                <a:sym typeface="Halant"/>
              </a:rPr>
              <a:t>(Alliance Formation, Military Strength and Strategy, Tributary System &amp; Administrative Control, Geographic Advantage, Religious Integration, Trade Networks, Agricultural Innovations)</a:t>
            </a:r>
            <a:endParaRPr sz="1100">
              <a:solidFill>
                <a:schemeClr val="dk1"/>
              </a:solidFill>
              <a:latin typeface="Halant"/>
              <a:ea typeface="Halant"/>
              <a:cs typeface="Halant"/>
              <a:sym typeface="Halant"/>
            </a:endParaRPr>
          </a:p>
          <a:p>
            <a:pPr indent="0" lvl="0" marL="0" rtl="0" algn="l">
              <a:spcBef>
                <a:spcPts val="0"/>
              </a:spcBef>
              <a:spcAft>
                <a:spcPts val="0"/>
              </a:spcAft>
              <a:buClr>
                <a:schemeClr val="dk1"/>
              </a:buClr>
              <a:buSzPts val="1000"/>
              <a:buFont typeface="Arial"/>
              <a:buNone/>
            </a:pPr>
            <a:r>
              <a:t/>
            </a:r>
            <a:endParaRPr sz="1100">
              <a:solidFill>
                <a:schemeClr val="dk1"/>
              </a:solidFill>
              <a:latin typeface="Halant"/>
              <a:ea typeface="Halant"/>
              <a:cs typeface="Halant"/>
              <a:sym typeface="Halant"/>
            </a:endParaRPr>
          </a:p>
        </p:txBody>
      </p:sp>
      <p:graphicFrame>
        <p:nvGraphicFramePr>
          <p:cNvPr id="114" name="Google Shape;114;p26"/>
          <p:cNvGraphicFramePr/>
          <p:nvPr/>
        </p:nvGraphicFramePr>
        <p:xfrm>
          <a:off x="601318" y="1790574"/>
          <a:ext cx="3000000" cy="3000000"/>
        </p:xfrm>
        <a:graphic>
          <a:graphicData uri="http://schemas.openxmlformats.org/drawingml/2006/table">
            <a:tbl>
              <a:tblPr>
                <a:noFill/>
                <a:tableStyleId>{387A0D62-F68C-49FC-8F14-6D38C1A6EE8A}</a:tableStyleId>
              </a:tblPr>
              <a:tblGrid>
                <a:gridCol w="1372325"/>
                <a:gridCol w="1372325"/>
                <a:gridCol w="1770225"/>
                <a:gridCol w="1770225"/>
              </a:tblGrid>
              <a:tr h="363675">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Topics Addressed</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Observations</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Inferences</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1: </a:t>
                      </a:r>
                      <a:r>
                        <a:rPr lang="en" sz="1200">
                          <a:solidFill>
                            <a:schemeClr val="dk1"/>
                          </a:solidFill>
                          <a:latin typeface="Inter"/>
                          <a:ea typeface="Inter"/>
                          <a:cs typeface="Inter"/>
                          <a:sym typeface="Inter"/>
                        </a:rPr>
                        <a:t>Folio (page) 64 of </a:t>
                      </a:r>
                      <a:r>
                        <a:rPr i="1" lang="en" sz="1200">
                          <a:solidFill>
                            <a:schemeClr val="dk1"/>
                          </a:solidFill>
                          <a:latin typeface="Inter"/>
                          <a:ea typeface="Inter"/>
                          <a:cs typeface="Inter"/>
                          <a:sym typeface="Inter"/>
                        </a:rPr>
                        <a:t>Codex Mendoza</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2: </a:t>
                      </a:r>
                      <a:r>
                        <a:rPr lang="en" sz="1200">
                          <a:solidFill>
                            <a:srgbClr val="000000"/>
                          </a:solidFill>
                          <a:latin typeface="Inter"/>
                          <a:ea typeface="Inter"/>
                          <a:cs typeface="Inter"/>
                          <a:sym typeface="Inter"/>
                        </a:rPr>
                        <a:t>Folios (pages) 21 and 37 of </a:t>
                      </a:r>
                      <a:r>
                        <a:rPr i="1" lang="en" sz="1200">
                          <a:solidFill>
                            <a:srgbClr val="000000"/>
                          </a:solidFill>
                          <a:latin typeface="Inter"/>
                          <a:ea typeface="Inter"/>
                          <a:cs typeface="Inter"/>
                          <a:sym typeface="Inter"/>
                        </a:rPr>
                        <a:t>Codex Mendoza</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3: </a:t>
                      </a:r>
                      <a:r>
                        <a:rPr lang="en" sz="1200">
                          <a:solidFill>
                            <a:schemeClr val="dk1"/>
                          </a:solidFill>
                          <a:latin typeface="Inter"/>
                          <a:ea typeface="Inter"/>
                          <a:cs typeface="Inter"/>
                          <a:sym typeface="Inter"/>
                        </a:rPr>
                        <a:t>Frederic Hicks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4: Michael E. Smith</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pic>
        <p:nvPicPr>
          <p:cNvPr id="119" name="Google Shape;119;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0" name="Google Shape;120;p27"/>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a:latin typeface="Halant"/>
                <a:ea typeface="Halant"/>
                <a:cs typeface="Halant"/>
                <a:sym typeface="Halant"/>
              </a:rPr>
              <a:t>Causation</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The Aztecs</a:t>
            </a:r>
            <a:endParaRPr sz="1900">
              <a:latin typeface="Inter Medium"/>
              <a:ea typeface="Inter Medium"/>
              <a:cs typeface="Inter Medium"/>
              <a:sym typeface="Inter Medium"/>
            </a:endParaRPr>
          </a:p>
        </p:txBody>
      </p:sp>
      <p:pic>
        <p:nvPicPr>
          <p:cNvPr id="121" name="Google Shape;121;p2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22" name="Google Shape;122;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3" name="Google Shape;123;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24" name="Google Shape;124;p27"/>
          <p:cNvSpPr txBox="1"/>
          <p:nvPr/>
        </p:nvSpPr>
        <p:spPr>
          <a:xfrm>
            <a:off x="601318" y="86994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After viewing each source, answer the questions in each column. For Column 1, determine what topics were addressed </a:t>
            </a:r>
            <a:r>
              <a:rPr lang="en" sz="1200">
                <a:solidFill>
                  <a:srgbClr val="231F20"/>
                </a:solidFill>
                <a:latin typeface="Halant"/>
                <a:ea typeface="Halant"/>
                <a:cs typeface="Halant"/>
                <a:sym typeface="Halant"/>
              </a:rPr>
              <a:t>(Alliance Formation, Military Strength and Strategy, Tributary System &amp; Administrative Control, Geographic Advantage, Religious Integration, Trade Networks, Agricultural Innovations)</a:t>
            </a:r>
            <a:endParaRPr sz="1200">
              <a:solidFill>
                <a:schemeClr val="dk1"/>
              </a:solidFill>
              <a:latin typeface="Halant"/>
              <a:ea typeface="Halant"/>
              <a:cs typeface="Halant"/>
              <a:sym typeface="Halant"/>
            </a:endParaRPr>
          </a:p>
        </p:txBody>
      </p:sp>
      <p:graphicFrame>
        <p:nvGraphicFramePr>
          <p:cNvPr id="125" name="Google Shape;125;p27"/>
          <p:cNvGraphicFramePr/>
          <p:nvPr/>
        </p:nvGraphicFramePr>
        <p:xfrm>
          <a:off x="601318" y="1790574"/>
          <a:ext cx="3000000" cy="3000000"/>
        </p:xfrm>
        <a:graphic>
          <a:graphicData uri="http://schemas.openxmlformats.org/drawingml/2006/table">
            <a:tbl>
              <a:tblPr>
                <a:noFill/>
                <a:tableStyleId>{387A0D62-F68C-49FC-8F14-6D38C1A6EE8A}</a:tableStyleId>
              </a:tblPr>
              <a:tblGrid>
                <a:gridCol w="1372325"/>
                <a:gridCol w="1372325"/>
                <a:gridCol w="1770225"/>
                <a:gridCol w="1770225"/>
              </a:tblGrid>
              <a:tr h="363675">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Topics Addressed</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Observations</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Inferences</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5: </a:t>
                      </a:r>
                      <a:r>
                        <a:rPr lang="en" sz="1200">
                          <a:solidFill>
                            <a:schemeClr val="dk1"/>
                          </a:solidFill>
                          <a:latin typeface="Inter"/>
                          <a:ea typeface="Inter"/>
                          <a:cs typeface="Inter"/>
                          <a:sym typeface="Inter"/>
                        </a:rPr>
                        <a:t>Manuel Aguilar-Moreno</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6: Camilla Townsend</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7. </a:t>
                      </a:r>
                      <a:r>
                        <a:rPr lang="en" sz="1200">
                          <a:solidFill>
                            <a:schemeClr val="dk1"/>
                          </a:solidFill>
                          <a:latin typeface="Inter"/>
                          <a:ea typeface="Inter"/>
                          <a:cs typeface="Inter"/>
                          <a:sym typeface="Inter"/>
                        </a:rPr>
                        <a:t>Folio (page) 70 of Codex Magliabechian</a:t>
                      </a:r>
                      <a:r>
                        <a:rPr lang="en" sz="1200">
                          <a:solidFill>
                            <a:schemeClr val="dk1"/>
                          </a:solidFill>
                          <a:latin typeface="Inter"/>
                          <a:ea typeface="Inter"/>
                          <a:cs typeface="Inter"/>
                          <a:sym typeface="Inter"/>
                        </a:rPr>
                        <a:t>o</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8. </a:t>
                      </a:r>
                      <a:r>
                        <a:rPr lang="en" sz="1200">
                          <a:solidFill>
                            <a:schemeClr val="dk1"/>
                          </a:solidFill>
                          <a:latin typeface="Inter"/>
                          <a:ea typeface="Inter"/>
                          <a:cs typeface="Inter"/>
                          <a:sym typeface="Inter"/>
                        </a:rPr>
                        <a:t>Fray Diego Durán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8"/>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Causation</a:t>
            </a:r>
            <a:endParaRPr sz="2400">
              <a:solidFill>
                <a:schemeClr val="dk1"/>
              </a:solidFill>
              <a:latin typeface="Plus Jakarta Sans"/>
              <a:ea typeface="Plus Jakarta Sans"/>
              <a:cs typeface="Plus Jakarta Sans"/>
              <a:sym typeface="Plus Jakarta Sans"/>
            </a:endParaRPr>
          </a:p>
        </p:txBody>
      </p:sp>
      <p:sp>
        <p:nvSpPr>
          <p:cNvPr id="131" name="Google Shape;131;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32" name="Google Shape;132;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3" name="Google Shape;133;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34" name="Google Shape;134;p28"/>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35" name="Google Shape;135;p28"/>
          <p:cNvSpPr txBox="1"/>
          <p:nvPr/>
        </p:nvSpPr>
        <p:spPr>
          <a:xfrm>
            <a:off x="427020" y="1833757"/>
            <a:ext cx="1710000" cy="6835800"/>
          </a:xfrm>
          <a:prstGeom prst="rect">
            <a:avLst/>
          </a:prstGeom>
          <a:noFill/>
          <a:ln cap="flat" cmpd="sng" w="9525">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rPr lang="en" sz="1700">
                <a:latin typeface="Inter"/>
                <a:ea typeface="Inter"/>
                <a:cs typeface="Inter"/>
                <a:sym typeface="Inter"/>
              </a:rPr>
              <a:t>Rationale:</a:t>
            </a:r>
            <a:endParaRPr sz="1700">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b="1" sz="1600">
              <a:solidFill>
                <a:srgbClr val="E95C3D"/>
              </a:solidFill>
              <a:latin typeface="Inter"/>
              <a:ea typeface="Inter"/>
              <a:cs typeface="Inter"/>
              <a:sym typeface="Inter"/>
            </a:endParaRPr>
          </a:p>
        </p:txBody>
      </p:sp>
      <p:sp>
        <p:nvSpPr>
          <p:cNvPr id="136" name="Google Shape;136;p28"/>
          <p:cNvSpPr txBox="1"/>
          <p:nvPr/>
        </p:nvSpPr>
        <p:spPr>
          <a:xfrm>
            <a:off x="5252311" y="3079860"/>
            <a:ext cx="1643700" cy="4343700"/>
          </a:xfrm>
          <a:prstGeom prst="rect">
            <a:avLst/>
          </a:prstGeom>
          <a:noFill/>
          <a:ln cap="flat" cmpd="sng" w="19050">
            <a:solidFill>
              <a:srgbClr val="000000"/>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Historical Event </a:t>
            </a:r>
            <a:endParaRPr b="1" sz="14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l">
              <a:spcBef>
                <a:spcPts val="0"/>
              </a:spcBef>
              <a:spcAft>
                <a:spcPts val="0"/>
              </a:spcAft>
              <a:buNone/>
            </a:pPr>
            <a:r>
              <a:t/>
            </a:r>
            <a:endParaRPr b="1" sz="1500">
              <a:latin typeface="Inter"/>
              <a:ea typeface="Inter"/>
              <a:cs typeface="Inter"/>
              <a:sym typeface="Inter"/>
            </a:endParaRPr>
          </a:p>
          <a:p>
            <a:pPr indent="0" lvl="0" marL="0" rtl="0" algn="l">
              <a:spcBef>
                <a:spcPts val="0"/>
              </a:spcBef>
              <a:spcAft>
                <a:spcPts val="0"/>
              </a:spcAft>
              <a:buNone/>
            </a:pPr>
            <a:r>
              <a:t/>
            </a:r>
            <a:endParaRPr b="1" sz="1500">
              <a:latin typeface="Inter"/>
              <a:ea typeface="Inter"/>
              <a:cs typeface="Inter"/>
              <a:sym typeface="Inter"/>
            </a:endParaRPr>
          </a:p>
          <a:p>
            <a:pPr indent="0" lvl="0" marL="0" rtl="0" algn="l">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rPr b="1" lang="en" sz="1400">
                <a:solidFill>
                  <a:schemeClr val="dk1"/>
                </a:solidFill>
                <a:latin typeface="Inter"/>
                <a:ea typeface="Inter"/>
                <a:cs typeface="Inter"/>
                <a:sym typeface="Inter"/>
              </a:rPr>
              <a:t>Emergence of the Aztec Empire </a:t>
            </a:r>
            <a:endParaRPr b="1" sz="1300">
              <a:latin typeface="Inter"/>
              <a:ea typeface="Inter"/>
              <a:cs typeface="Inter"/>
              <a:sym typeface="Inter"/>
            </a:endParaRPr>
          </a:p>
        </p:txBody>
      </p:sp>
      <p:sp>
        <p:nvSpPr>
          <p:cNvPr id="137" name="Google Shape;137;p28"/>
          <p:cNvSpPr txBox="1"/>
          <p:nvPr/>
        </p:nvSpPr>
        <p:spPr>
          <a:xfrm>
            <a:off x="2753975" y="5389650"/>
            <a:ext cx="1643700" cy="3279900"/>
          </a:xfrm>
          <a:prstGeom prst="rect">
            <a:avLst/>
          </a:prstGeom>
          <a:noFill/>
          <a:ln cap="flat" cmpd="sng" w="9525">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000"/>
              <a:buFont typeface="Arial"/>
              <a:buNone/>
            </a:pPr>
            <a:r>
              <a:t/>
            </a:r>
            <a:endParaRPr b="1" sz="1100">
              <a:solidFill>
                <a:srgbClr val="E95C3D"/>
              </a:solidFill>
              <a:latin typeface="Inter"/>
              <a:ea typeface="Inter"/>
              <a:cs typeface="Inter"/>
              <a:sym typeface="Inter"/>
            </a:endParaRPr>
          </a:p>
        </p:txBody>
      </p:sp>
      <p:sp>
        <p:nvSpPr>
          <p:cNvPr id="138" name="Google Shape;138;p28"/>
          <p:cNvSpPr txBox="1"/>
          <p:nvPr/>
        </p:nvSpPr>
        <p:spPr>
          <a:xfrm>
            <a:off x="714824" y="2041796"/>
            <a:ext cx="1134600" cy="1886700"/>
          </a:xfrm>
          <a:prstGeom prst="rect">
            <a:avLst/>
          </a:prstGeom>
          <a:noFill/>
          <a:ln cap="flat" cmpd="sng" w="9525">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Primary Cause/ Reason:</a:t>
            </a:r>
            <a:endParaRPr b="1" sz="1400">
              <a:latin typeface="Inter"/>
              <a:ea typeface="Inter"/>
              <a:cs typeface="Inter"/>
              <a:sym typeface="Inter"/>
            </a:endParaRPr>
          </a:p>
          <a:p>
            <a:pPr indent="0" lvl="0" marL="0" rtl="0" algn="ctr">
              <a:spcBef>
                <a:spcPts val="0"/>
              </a:spcBef>
              <a:spcAft>
                <a:spcPts val="0"/>
              </a:spcAft>
              <a:buClr>
                <a:schemeClr val="dk1"/>
              </a:buClr>
              <a:buSzPts val="1000"/>
              <a:buFont typeface="Arial"/>
              <a:buNone/>
            </a:pPr>
            <a:r>
              <a:t/>
            </a:r>
            <a:endParaRPr b="1" sz="1300">
              <a:solidFill>
                <a:srgbClr val="E95C3D"/>
              </a:solidFill>
              <a:latin typeface="Inter"/>
              <a:ea typeface="Inter"/>
              <a:cs typeface="Inter"/>
              <a:sym typeface="Inter"/>
            </a:endParaRPr>
          </a:p>
        </p:txBody>
      </p:sp>
      <p:sp>
        <p:nvSpPr>
          <p:cNvPr id="139" name="Google Shape;139;p28"/>
          <p:cNvSpPr txBox="1"/>
          <p:nvPr/>
        </p:nvSpPr>
        <p:spPr>
          <a:xfrm>
            <a:off x="2706288" y="1138550"/>
            <a:ext cx="1757700" cy="607200"/>
          </a:xfrm>
          <a:prstGeom prst="rect">
            <a:avLst/>
          </a:prstGeom>
          <a:noFill/>
          <a:ln>
            <a:noFill/>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Plus Jakarta Sans"/>
                <a:ea typeface="Plus Jakarta Sans"/>
                <a:cs typeface="Plus Jakarta Sans"/>
                <a:sym typeface="Plus Jakarta Sans"/>
              </a:rPr>
              <a:t>Secondary Causes/Reasons:</a:t>
            </a:r>
            <a:endParaRPr b="1" sz="1400">
              <a:latin typeface="Plus Jakarta Sans"/>
              <a:ea typeface="Plus Jakarta Sans"/>
              <a:cs typeface="Plus Jakarta Sans"/>
              <a:sym typeface="Plus Jakarta Sans"/>
            </a:endParaRPr>
          </a:p>
        </p:txBody>
      </p:sp>
      <p:cxnSp>
        <p:nvCxnSpPr>
          <p:cNvPr id="140" name="Google Shape;140;p28"/>
          <p:cNvCxnSpPr/>
          <p:nvPr/>
        </p:nvCxnSpPr>
        <p:spPr>
          <a:xfrm flipH="1" rot="10800000">
            <a:off x="2269356" y="5110036"/>
            <a:ext cx="2631600" cy="16200"/>
          </a:xfrm>
          <a:prstGeom prst="straightConnector1">
            <a:avLst/>
          </a:prstGeom>
          <a:noFill/>
          <a:ln cap="flat" cmpd="sng" w="19050">
            <a:solidFill>
              <a:srgbClr val="000000"/>
            </a:solidFill>
            <a:prstDash val="solid"/>
            <a:round/>
            <a:headEnd len="med" w="med" type="none"/>
            <a:tailEnd len="med" w="med" type="triangle"/>
          </a:ln>
        </p:spPr>
      </p:cxnSp>
      <p:cxnSp>
        <p:nvCxnSpPr>
          <p:cNvPr id="141" name="Google Shape;141;p28"/>
          <p:cNvCxnSpPr>
            <a:stCxn id="142" idx="3"/>
          </p:cNvCxnSpPr>
          <p:nvPr/>
        </p:nvCxnSpPr>
        <p:spPr>
          <a:xfrm>
            <a:off x="4397675" y="3341650"/>
            <a:ext cx="780000" cy="887100"/>
          </a:xfrm>
          <a:prstGeom prst="straightConnector1">
            <a:avLst/>
          </a:prstGeom>
          <a:noFill/>
          <a:ln cap="flat" cmpd="sng" w="9525">
            <a:solidFill>
              <a:srgbClr val="595959"/>
            </a:solidFill>
            <a:prstDash val="solid"/>
            <a:round/>
            <a:headEnd len="med" w="med" type="none"/>
            <a:tailEnd len="med" w="med" type="triangle"/>
          </a:ln>
        </p:spPr>
      </p:cxnSp>
      <p:cxnSp>
        <p:nvCxnSpPr>
          <p:cNvPr id="143" name="Google Shape;143;p28"/>
          <p:cNvCxnSpPr>
            <a:stCxn id="137" idx="3"/>
          </p:cNvCxnSpPr>
          <p:nvPr/>
        </p:nvCxnSpPr>
        <p:spPr>
          <a:xfrm flipH="1" rot="10800000">
            <a:off x="4397675" y="6145800"/>
            <a:ext cx="749100" cy="883800"/>
          </a:xfrm>
          <a:prstGeom prst="straightConnector1">
            <a:avLst/>
          </a:prstGeom>
          <a:noFill/>
          <a:ln cap="flat" cmpd="sng" w="9525">
            <a:solidFill>
              <a:srgbClr val="595959"/>
            </a:solidFill>
            <a:prstDash val="solid"/>
            <a:round/>
            <a:headEnd len="med" w="med" type="none"/>
            <a:tailEnd len="med" w="med" type="triangle"/>
          </a:ln>
        </p:spPr>
      </p:cxnSp>
      <p:sp>
        <p:nvSpPr>
          <p:cNvPr id="144" name="Google Shape;144;p28"/>
          <p:cNvSpPr txBox="1"/>
          <p:nvPr/>
        </p:nvSpPr>
        <p:spPr>
          <a:xfrm>
            <a:off x="4690075" y="1296286"/>
            <a:ext cx="2198100" cy="15906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i="1" lang="en" sz="1100">
                <a:latin typeface="Plus Jakarta Sans"/>
                <a:ea typeface="Plus Jakarta Sans"/>
                <a:cs typeface="Plus Jakarta Sans"/>
                <a:sym typeface="Plus Jakarta Sans"/>
              </a:rPr>
              <a:t>Directions</a:t>
            </a:r>
            <a:r>
              <a:rPr b="1" lang="en" sz="1100">
                <a:latin typeface="Plus Jakarta Sans"/>
                <a:ea typeface="Plus Jakarta Sans"/>
                <a:cs typeface="Plus Jakarta Sans"/>
                <a:sym typeface="Plus Jakarta Sans"/>
              </a:rPr>
              <a:t>:</a:t>
            </a:r>
            <a:r>
              <a:rPr i="1" lang="en" sz="1100">
                <a:latin typeface="Plus Jakarta Sans"/>
                <a:ea typeface="Plus Jakarta Sans"/>
                <a:cs typeface="Plus Jakarta Sans"/>
                <a:sym typeface="Plus Jakarta Sans"/>
              </a:rPr>
              <a:t> Label each cause. If possible, rank the secondary causes in order of importance (most important on top). Be sure to explain why you believe the primary cause is the most important.</a:t>
            </a:r>
            <a:endParaRPr i="1" sz="1100">
              <a:latin typeface="Plus Jakarta Sans"/>
              <a:ea typeface="Plus Jakarta Sans"/>
              <a:cs typeface="Plus Jakarta Sans"/>
              <a:sym typeface="Plus Jakarta Sans"/>
            </a:endParaRPr>
          </a:p>
        </p:txBody>
      </p:sp>
      <p:sp>
        <p:nvSpPr>
          <p:cNvPr id="142" name="Google Shape;142;p28"/>
          <p:cNvSpPr txBox="1"/>
          <p:nvPr/>
        </p:nvSpPr>
        <p:spPr>
          <a:xfrm>
            <a:off x="2753975" y="1836700"/>
            <a:ext cx="1643700" cy="3009900"/>
          </a:xfrm>
          <a:prstGeom prst="rect">
            <a:avLst/>
          </a:prstGeom>
          <a:noFill/>
          <a:ln cap="flat" cmpd="sng" w="9525">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000"/>
              <a:buFont typeface="Arial"/>
              <a:buNone/>
            </a:pPr>
            <a:r>
              <a:t/>
            </a:r>
            <a:endParaRPr b="1" sz="1100">
              <a:solidFill>
                <a:srgbClr val="E95C3D"/>
              </a:solidFill>
              <a:latin typeface="Inter"/>
              <a:ea typeface="Inter"/>
              <a:cs typeface="Inter"/>
              <a:sym typeface="Inter"/>
            </a:endParaRPr>
          </a:p>
        </p:txBody>
      </p:sp>
      <p:sp>
        <p:nvSpPr>
          <p:cNvPr id="145" name="Google Shape;145;p28"/>
          <p:cNvSpPr/>
          <p:nvPr/>
        </p:nvSpPr>
        <p:spPr>
          <a:xfrm>
            <a:off x="559175" y="8200638"/>
            <a:ext cx="1445700" cy="418200"/>
          </a:xfrm>
          <a:prstGeom prst="rect">
            <a:avLst/>
          </a:prstGeom>
          <a:noFill/>
          <a:ln cap="flat" cmpd="sng" w="9525">
            <a:solidFill>
              <a:srgbClr val="9E9E9E"/>
            </a:solidFill>
            <a:prstDash val="solid"/>
            <a:round/>
            <a:headEnd len="sm" w="sm" type="none"/>
            <a:tailEnd len="sm" w="sm" type="none"/>
          </a:ln>
        </p:spPr>
        <p:txBody>
          <a:bodyPr anchorCtr="0" anchor="t" bIns="45700" lIns="45700" spcFirstLastPara="1" rIns="45700" wrap="square" tIns="45700">
            <a:noAutofit/>
          </a:bodyPr>
          <a:lstStyle/>
          <a:p>
            <a:pPr indent="0" lvl="0" marL="0" rtl="0" algn="l">
              <a:spcBef>
                <a:spcPts val="0"/>
              </a:spcBef>
              <a:spcAft>
                <a:spcPts val="0"/>
              </a:spcAft>
              <a:buNone/>
            </a:pPr>
            <a:r>
              <a:rPr lang="en" sz="1100">
                <a:latin typeface="Inter"/>
                <a:ea typeface="Inter"/>
                <a:cs typeface="Inter"/>
                <a:sym typeface="Inter"/>
              </a:rPr>
              <a:t>Sources</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46" name="Google Shape;146;p28"/>
          <p:cNvSpPr/>
          <p:nvPr/>
        </p:nvSpPr>
        <p:spPr>
          <a:xfrm>
            <a:off x="2862300" y="8195600"/>
            <a:ext cx="1445700" cy="418200"/>
          </a:xfrm>
          <a:prstGeom prst="rect">
            <a:avLst/>
          </a:prstGeom>
          <a:noFill/>
          <a:ln cap="flat" cmpd="sng" w="9525">
            <a:solidFill>
              <a:srgbClr val="9E9E9E"/>
            </a:solidFill>
            <a:prstDash val="solid"/>
            <a:round/>
            <a:headEnd len="sm" w="sm" type="none"/>
            <a:tailEnd len="sm" w="sm" type="none"/>
          </a:ln>
        </p:spPr>
        <p:txBody>
          <a:bodyPr anchorCtr="0" anchor="t" bIns="45700" lIns="45700" spcFirstLastPara="1" rIns="45700" wrap="square" tIns="45700">
            <a:noAutofit/>
          </a:bodyPr>
          <a:lstStyle/>
          <a:p>
            <a:pPr indent="0" lvl="0" marL="0" rtl="0" algn="l">
              <a:spcBef>
                <a:spcPts val="0"/>
              </a:spcBef>
              <a:spcAft>
                <a:spcPts val="0"/>
              </a:spcAft>
              <a:buNone/>
            </a:pPr>
            <a:r>
              <a:rPr lang="en" sz="1100">
                <a:latin typeface="Inter"/>
                <a:ea typeface="Inter"/>
                <a:cs typeface="Inter"/>
                <a:sym typeface="Inter"/>
              </a:rPr>
              <a:t>Sources</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47" name="Google Shape;147;p28"/>
          <p:cNvSpPr/>
          <p:nvPr/>
        </p:nvSpPr>
        <p:spPr>
          <a:xfrm>
            <a:off x="2862300" y="4327745"/>
            <a:ext cx="1445700" cy="418200"/>
          </a:xfrm>
          <a:prstGeom prst="rect">
            <a:avLst/>
          </a:prstGeom>
          <a:noFill/>
          <a:ln cap="flat" cmpd="sng" w="9525">
            <a:solidFill>
              <a:srgbClr val="9E9E9E"/>
            </a:solidFill>
            <a:prstDash val="solid"/>
            <a:round/>
            <a:headEnd len="sm" w="sm" type="none"/>
            <a:tailEnd len="sm" w="sm" type="none"/>
          </a:ln>
        </p:spPr>
        <p:txBody>
          <a:bodyPr anchorCtr="0" anchor="t" bIns="45700" lIns="45700" spcFirstLastPara="1" rIns="45700" wrap="square" tIns="45700">
            <a:noAutofit/>
          </a:bodyPr>
          <a:lstStyle/>
          <a:p>
            <a:pPr indent="0" lvl="0" marL="0" rtl="0" algn="l">
              <a:spcBef>
                <a:spcPts val="0"/>
              </a:spcBef>
              <a:spcAft>
                <a:spcPts val="0"/>
              </a:spcAft>
              <a:buNone/>
            </a:pPr>
            <a:r>
              <a:rPr lang="en" sz="1100">
                <a:latin typeface="Inter"/>
                <a:ea typeface="Inter"/>
                <a:cs typeface="Inter"/>
                <a:sym typeface="Inter"/>
              </a:rPr>
              <a:t>Sources</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pic>
        <p:nvPicPr>
          <p:cNvPr id="148" name="Google Shape;148;p28"/>
          <p:cNvPicPr preferRelativeResize="0"/>
          <p:nvPr/>
        </p:nvPicPr>
        <p:blipFill>
          <a:blip r:embed="rId5">
            <a:alphaModFix/>
          </a:blip>
          <a:stretch>
            <a:fillRect/>
          </a:stretch>
        </p:blipFill>
        <p:spPr>
          <a:xfrm>
            <a:off x="427013" y="947507"/>
            <a:ext cx="774471" cy="77447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